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0" r:id="rId2"/>
    <p:sldId id="265" r:id="rId3"/>
    <p:sldId id="269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800044"/>
    <a:srgbClr val="A3CD52"/>
    <a:srgbClr val="B7B7B7"/>
    <a:srgbClr val="FEFEFE"/>
    <a:srgbClr val="87868B"/>
    <a:srgbClr val="3B1749"/>
    <a:srgbClr val="547317"/>
    <a:srgbClr val="00605B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17" autoAdjust="0"/>
  </p:normalViewPr>
  <p:slideViewPr>
    <p:cSldViewPr snapToGrid="0" snapToObjects="1">
      <p:cViewPr>
        <p:scale>
          <a:sx n="66" d="100"/>
          <a:sy n="66" d="100"/>
        </p:scale>
        <p:origin x="55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943219588123167E-3"/>
          <c:y val="0"/>
          <c:w val="0.93790459048103492"/>
          <c:h val="1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94-4732-8061-E6707FEBA8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94-4732-8061-E6707FEBA8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94-4732-8061-E6707FEBA8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A94-4732-8061-E6707FEBA8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A94-4732-8061-E6707FEBA87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A94-4732-8061-E6707FEBA87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A94-4732-8061-E6707FEBA87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A94-4732-8061-E6707FEBA87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A94-4732-8061-E6707FEBA87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A94-4732-8061-E6707FEBA875}"/>
              </c:ext>
            </c:extLst>
          </c:dPt>
          <c:cat>
            <c:strRef>
              <c:f>Hoja1!$A$2:$A$11</c:f>
              <c:strCache>
                <c:ptCount val="10"/>
                <c:pt idx="0">
                  <c:v>SALUD Y ASISTENCIA SOCIAL</c:v>
                </c:pt>
                <c:pt idx="1">
                  <c:v>VIVIENDA Y URBANIZACIÓN</c:v>
                </c:pt>
                <c:pt idx="2">
                  <c:v>DESARROLLO AGROPECUARIO, FORESTAL Y ACUICOLA</c:v>
                </c:pt>
                <c:pt idx="3">
                  <c:v>CARRETERAS, CAMINOS Y PUENTES</c:v>
                </c:pt>
                <c:pt idx="4">
                  <c:v>EDUCACIÓN, CULTURA Y DEPORTE</c:v>
                </c:pt>
                <c:pt idx="5">
                  <c:v>AGUA POTABLE, ALCANTARILLADO Y SANEAMIENTO</c:v>
                </c:pt>
                <c:pt idx="6">
                  <c:v>ELECTRIFICACIÓN</c:v>
                </c:pt>
                <c:pt idx="7">
                  <c:v>PROTECCIÓN CIVIL, SEGURIDAD, JUSTICIA Y FINANZAS PÚBLICAS</c:v>
                </c:pt>
                <c:pt idx="8">
                  <c:v>DESARROLLO ECONÓMICO Y TURISTICO</c:v>
                </c:pt>
                <c:pt idx="9">
                  <c:v>PROTECCION Y PRESERVACION AMBIENTAL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4.4000000000000004</c:v>
                </c:pt>
                <c:pt idx="1">
                  <c:v>21.2</c:v>
                </c:pt>
                <c:pt idx="2">
                  <c:v>4.0999999999999996</c:v>
                </c:pt>
                <c:pt idx="3">
                  <c:v>13.6</c:v>
                </c:pt>
                <c:pt idx="4">
                  <c:v>36</c:v>
                </c:pt>
                <c:pt idx="5">
                  <c:v>10.1</c:v>
                </c:pt>
                <c:pt idx="6">
                  <c:v>3.4</c:v>
                </c:pt>
                <c:pt idx="7">
                  <c:v>2.9</c:v>
                </c:pt>
                <c:pt idx="8">
                  <c:v>3.7</c:v>
                </c:pt>
                <c:pt idx="9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A94-4732-8061-E6707FEBA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943219588123167E-3"/>
          <c:y val="0"/>
          <c:w val="0.93790459048103492"/>
          <c:h val="1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94-4732-8061-E6707FEBA8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94-4732-8061-E6707FEBA8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94-4732-8061-E6707FEBA8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A94-4732-8061-E6707FEBA8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A94-4732-8061-E6707FEBA87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A94-4732-8061-E6707FEBA87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A94-4732-8061-E6707FEBA87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A94-4732-8061-E6707FEBA87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A94-4732-8061-E6707FEBA87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A94-4732-8061-E6707FEBA875}"/>
              </c:ext>
            </c:extLst>
          </c:dPt>
          <c:cat>
            <c:strRef>
              <c:f>Hoja1!$A$2:$A$11</c:f>
              <c:strCache>
                <c:ptCount val="10"/>
                <c:pt idx="0">
                  <c:v>SALUD Y ASISTENCIA SOCIAL</c:v>
                </c:pt>
                <c:pt idx="1">
                  <c:v>VIVIENDA Y URBANIZACIÓN</c:v>
                </c:pt>
                <c:pt idx="2">
                  <c:v>DESARROLLO AGROPECUARIO, FORESTAL Y ACUICOLA</c:v>
                </c:pt>
                <c:pt idx="3">
                  <c:v>CARRETERAS, CAMINOS Y PUENTES</c:v>
                </c:pt>
                <c:pt idx="4">
                  <c:v>EDUCACIÓN, CULTURA Y DEPORTE</c:v>
                </c:pt>
                <c:pt idx="5">
                  <c:v>AGUA POTABLE, ALCANTARILLADO Y SANEAMIENTO</c:v>
                </c:pt>
                <c:pt idx="6">
                  <c:v>ELECTRIFICACIÓN</c:v>
                </c:pt>
                <c:pt idx="7">
                  <c:v>PROTECCIÓN CIVIL, SEGURIDAD, JUSTICIA Y FINANZAS PÚBLICAS</c:v>
                </c:pt>
                <c:pt idx="8">
                  <c:v>DESARROLLO ECONÓMICO Y TURISTICO</c:v>
                </c:pt>
                <c:pt idx="9">
                  <c:v>PROTECCION Y PRESERVACION AMBIENTAL</c:v>
                </c:pt>
              </c:strCache>
            </c:strRef>
          </c:cat>
          <c:val>
            <c:numRef>
              <c:f>Hoja1!$B$2:$B$11</c:f>
              <c:numCache>
                <c:formatCode>0.0</c:formatCode>
                <c:ptCount val="10"/>
                <c:pt idx="0">
                  <c:v>21.1</c:v>
                </c:pt>
                <c:pt idx="1">
                  <c:v>23.6</c:v>
                </c:pt>
                <c:pt idx="2">
                  <c:v>3.7</c:v>
                </c:pt>
                <c:pt idx="3">
                  <c:v>11</c:v>
                </c:pt>
                <c:pt idx="4">
                  <c:v>21.3</c:v>
                </c:pt>
                <c:pt idx="5">
                  <c:v>5.4</c:v>
                </c:pt>
                <c:pt idx="6">
                  <c:v>2.4</c:v>
                </c:pt>
                <c:pt idx="7">
                  <c:v>9.1</c:v>
                </c:pt>
                <c:pt idx="8">
                  <c:v>1.9</c:v>
                </c:pt>
                <c:pt idx="9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A94-4732-8061-E6707FEBA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299F0-A457-7344-879F-CB8E79396792}" type="datetime1">
              <a:rPr lang="es-MX" smtClean="0"/>
              <a:pPr/>
              <a:t>14/10/2022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A16A0-7D6B-874A-9CF0-125FA9D72D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559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A0152-9AF3-1441-989D-163A2E2FBA37}" type="datetime1">
              <a:rPr lang="es-MX" smtClean="0"/>
              <a:pPr/>
              <a:t>14/10/2022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62E42-CEBF-7843-A56C-B3329424E56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170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1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873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29" name="Picture Placeholder 1"/>
          <p:cNvSpPr>
            <a:spLocks noGrp="1" noTextEdit="1"/>
          </p:cNvSpPr>
          <p:nvPr>
            <p:ph type="pic" sz="quarter" idx="13"/>
          </p:nvPr>
        </p:nvSpPr>
        <p:spPr>
          <a:xfrm>
            <a:off x="5102151" y="2139068"/>
            <a:ext cx="3341563" cy="2813309"/>
          </a:xfrm>
        </p:spPr>
      </p:sp>
      <p:sp>
        <p:nvSpPr>
          <p:cNvPr id="3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218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099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095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250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45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134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519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7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270000"/>
            <a:ext cx="5111750" cy="4856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432050"/>
            <a:ext cx="3008313" cy="3694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207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177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474062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1391" y="415766"/>
            <a:ext cx="2677527" cy="53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 descr="romb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412" y="6356350"/>
            <a:ext cx="304800" cy="304800"/>
          </a:xfrm>
          <a:prstGeom prst="rect">
            <a:avLst/>
          </a:prstGeom>
        </p:spPr>
      </p:pic>
      <p:pic>
        <p:nvPicPr>
          <p:cNvPr id="8" name="Imagen 7" descr="later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2129"/>
            <a:ext cx="383191" cy="1928726"/>
          </a:xfrm>
          <a:prstGeom prst="rect">
            <a:avLst/>
          </a:prstGeom>
        </p:spPr>
      </p:pic>
      <p:sp>
        <p:nvSpPr>
          <p:cNvPr id="1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27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11" Type="http://schemas.openxmlformats.org/officeDocument/2006/relationships/image" Target="../media/image8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53998" y="6588430"/>
            <a:ext cx="236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/>
              <a:t>Fecha de corte de la información: 13/10/2022</a:t>
            </a:r>
          </a:p>
          <a:p>
            <a:endParaRPr lang="es-MX" sz="900" b="1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492888" y="1252124"/>
            <a:ext cx="415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%</a:t>
            </a:r>
            <a:endParaRPr lang="es-MX" sz="16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5710648" y="327521"/>
            <a:ext cx="2772947" cy="7747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575977" y="647455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Durante el 3</a:t>
            </a:r>
            <a:r>
              <a:rPr lang="es-MX" sz="2400" noProof="0" dirty="0" err="1">
                <a:solidFill>
                  <a:schemeClr val="bg1">
                    <a:lumMod val="50000"/>
                  </a:schemeClr>
                </a:solidFill>
              </a:rPr>
              <a:t>er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600" y="191950"/>
            <a:ext cx="7556500" cy="479031"/>
          </a:xfrm>
        </p:spPr>
        <p:txBody>
          <a:bodyPr>
            <a:noAutofit/>
          </a:bodyPr>
          <a:lstStyle/>
          <a:p>
            <a:r>
              <a:rPr lang="es-MX" dirty="0">
                <a:latin typeface="Helvetica" pitchFamily="34" charset="0"/>
              </a:rPr>
              <a:t>Orientación de la Inversión Pública Autorizada</a:t>
            </a:r>
            <a:endParaRPr lang="es-ES" dirty="0"/>
          </a:p>
        </p:txBody>
      </p:sp>
      <p:graphicFrame>
        <p:nvGraphicFramePr>
          <p:cNvPr id="36" name="Gráfico 35"/>
          <p:cNvGraphicFramePr/>
          <p:nvPr>
            <p:extLst>
              <p:ext uri="{D42A27DB-BD31-4B8C-83A1-F6EECF244321}">
                <p14:modId xmlns:p14="http://schemas.microsoft.com/office/powerpoint/2010/main" val="4259120448"/>
              </p:ext>
            </p:extLst>
          </p:nvPr>
        </p:nvGraphicFramePr>
        <p:xfrm>
          <a:off x="4070122" y="1616229"/>
          <a:ext cx="5350108" cy="5090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9" name="8 Elipse"/>
          <p:cNvSpPr/>
          <p:nvPr/>
        </p:nvSpPr>
        <p:spPr>
          <a:xfrm>
            <a:off x="4039425" y="1617199"/>
            <a:ext cx="5079175" cy="508469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697763" y="2227651"/>
            <a:ext cx="3785833" cy="387608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05" t="11852" r="7642" b="15062"/>
          <a:stretch/>
        </p:blipFill>
        <p:spPr bwMode="auto">
          <a:xfrm>
            <a:off x="4874025" y="2906378"/>
            <a:ext cx="3394076" cy="224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84 Imagen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83660" y="5423295"/>
            <a:ext cx="478538" cy="47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82 Imagen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79795">
            <a:off x="4496100" y="2681660"/>
            <a:ext cx="491815" cy="49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86 Imagen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9489" y="5993118"/>
            <a:ext cx="500559" cy="50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89 Imagen">
            <a:extLst>
              <a:ext uri="{FF2B5EF4-FFF2-40B4-BE49-F238E27FC236}">
                <a16:creationId xmlns:a16="http://schemas.microsoft.com/office/drawing/2014/main" id="{00000000-0008-0000-0000-00001D000000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227036">
            <a:off x="6085340" y="1842302"/>
            <a:ext cx="322060" cy="32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87 Imagen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41613" y="1701073"/>
            <a:ext cx="498707" cy="4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88 Imagen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34037" y="3213972"/>
            <a:ext cx="512545" cy="51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90 Imagen">
            <a:extLst>
              <a:ext uri="{FF2B5EF4-FFF2-40B4-BE49-F238E27FC236}">
                <a16:creationId xmlns:a16="http://schemas.microsoft.com/office/drawing/2014/main" id="{8FDD7407-4FED-40A3-A4F1-46BB94654A8B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66847">
            <a:off x="6453133" y="1075979"/>
            <a:ext cx="342094" cy="34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91 Imagen">
            <a:extLst>
              <a:ext uri="{FF2B5EF4-FFF2-40B4-BE49-F238E27FC236}">
                <a16:creationId xmlns:a16="http://schemas.microsoft.com/office/drawing/2014/main" id="{1C44BA27-422C-4E34-90A4-4115C4F699D6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26852" y="1883529"/>
            <a:ext cx="355040" cy="35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112 Imagen">
            <a:extLst>
              <a:ext uri="{FF2B5EF4-FFF2-40B4-BE49-F238E27FC236}">
                <a16:creationId xmlns:a16="http://schemas.microsoft.com/office/drawing/2014/main" id="{AAFEDCFF-6AB5-4756-A63B-3DABDE57EFDE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563007" y="4319158"/>
            <a:ext cx="428519" cy="46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83 Imagen">
            <a:extLst>
              <a:ext uri="{FF2B5EF4-FFF2-40B4-BE49-F238E27FC236}">
                <a16:creationId xmlns:a16="http://schemas.microsoft.com/office/drawing/2014/main" id="{3EC53D29-C05D-41E9-8429-06215DD71F59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21420958">
            <a:off x="5238408" y="2070128"/>
            <a:ext cx="358134" cy="3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Conector recto 37"/>
          <p:cNvCxnSpPr>
            <a:cxnSpLocks/>
            <a:endCxn id="46" idx="2"/>
          </p:cNvCxnSpPr>
          <p:nvPr/>
        </p:nvCxnSpPr>
        <p:spPr>
          <a:xfrm flipV="1">
            <a:off x="6530046" y="1417558"/>
            <a:ext cx="80870" cy="308364"/>
          </a:xfrm>
          <a:prstGeom prst="line">
            <a:avLst/>
          </a:prstGeom>
          <a:ln w="19050">
            <a:solidFill>
              <a:srgbClr val="3B1749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26" name="Picture 2" descr="La Secretaría de Finanzas no realiza trámites a través de gestores o redes  sociales">
            <a:extLst>
              <a:ext uri="{FF2B5EF4-FFF2-40B4-BE49-F238E27FC236}">
                <a16:creationId xmlns:a16="http://schemas.microsoft.com/office/drawing/2014/main" id="{BDFDE53B-3D35-BFFD-34D8-9586E6879C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5" t="26930" b="31621"/>
          <a:stretch/>
        </p:blipFill>
        <p:spPr bwMode="auto">
          <a:xfrm>
            <a:off x="6876903" y="7632"/>
            <a:ext cx="2201108" cy="113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13">
            <a:extLst>
              <a:ext uri="{FF2B5EF4-FFF2-40B4-BE49-F238E27FC236}">
                <a16:creationId xmlns:a16="http://schemas.microsoft.com/office/drawing/2014/main" id="{25F08CB3-1FA4-E7C5-3856-C200CD545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716592"/>
              </p:ext>
            </p:extLst>
          </p:nvPr>
        </p:nvGraphicFramePr>
        <p:xfrm>
          <a:off x="441580" y="1558471"/>
          <a:ext cx="3520820" cy="4920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8215">
                  <a:extLst>
                    <a:ext uri="{9D8B030D-6E8A-4147-A177-3AD203B41FA5}">
                      <a16:colId xmlns:a16="http://schemas.microsoft.com/office/drawing/2014/main" val="2275260724"/>
                    </a:ext>
                  </a:extLst>
                </a:gridCol>
                <a:gridCol w="2344888">
                  <a:extLst>
                    <a:ext uri="{9D8B030D-6E8A-4147-A177-3AD203B41FA5}">
                      <a16:colId xmlns:a16="http://schemas.microsoft.com/office/drawing/2014/main" val="890952819"/>
                    </a:ext>
                  </a:extLst>
                </a:gridCol>
                <a:gridCol w="617717">
                  <a:extLst>
                    <a:ext uri="{9D8B030D-6E8A-4147-A177-3AD203B41FA5}">
                      <a16:colId xmlns:a16="http://schemas.microsoft.com/office/drawing/2014/main" val="3755994369"/>
                    </a:ext>
                  </a:extLst>
                </a:gridCol>
              </a:tblGrid>
              <a:tr h="497143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SALUD Y ASISTENCIA SOCIAL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160242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VIVIENDA Y URBANIZACIÓN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817561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AGROPECUARIO, FORESTAL Y ACUICOLA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020047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CARRETERAS, CAMINOS Y PUENTES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641567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EDUCACIÓN, CULTURA Y DEPORTE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513976"/>
                  </a:ext>
                </a:extLst>
              </a:tr>
              <a:tr h="5079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AGUA POTABLE, ALCANTARILLADO Y SANEAMIENTO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974642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ELECTRIFICACIÓN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6021512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456003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ECONÓMICO Y TURISTICO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015242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PROTECCION Y PRESERVACION AMBIENTAL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814766"/>
                  </a:ext>
                </a:extLst>
              </a:tr>
            </a:tbl>
          </a:graphicData>
        </a:graphic>
      </p:graphicFrame>
      <p:grpSp>
        <p:nvGrpSpPr>
          <p:cNvPr id="8" name="Grupo 7">
            <a:extLst>
              <a:ext uri="{FF2B5EF4-FFF2-40B4-BE49-F238E27FC236}">
                <a16:creationId xmlns:a16="http://schemas.microsoft.com/office/drawing/2014/main" id="{52C4BFFB-AA9D-5E94-382F-5379D5238B03}"/>
              </a:ext>
            </a:extLst>
          </p:cNvPr>
          <p:cNvGrpSpPr/>
          <p:nvPr/>
        </p:nvGrpSpPr>
        <p:grpSpPr>
          <a:xfrm>
            <a:off x="499768" y="1632048"/>
            <a:ext cx="427052" cy="4784197"/>
            <a:chOff x="555620" y="418169"/>
            <a:chExt cx="370986" cy="4827785"/>
          </a:xfrm>
        </p:grpSpPr>
        <p:pic>
          <p:nvPicPr>
            <p:cNvPr id="13" name="84 Imagen">
              <a:extLst>
                <a:ext uri="{FF2B5EF4-FFF2-40B4-BE49-F238E27FC236}">
                  <a16:creationId xmlns:a16="http://schemas.microsoft.com/office/drawing/2014/main" id="{9FCE09FB-5384-17D5-820E-3D0E49D40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9445" y="1903399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82 Imagen">
              <a:extLst>
                <a:ext uri="{FF2B5EF4-FFF2-40B4-BE49-F238E27FC236}">
                  <a16:creationId xmlns:a16="http://schemas.microsoft.com/office/drawing/2014/main" id="{1050A341-77EC-C16C-CFDA-6907204EB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66606" y="2898063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87 Imagen">
              <a:extLst>
                <a:ext uri="{FF2B5EF4-FFF2-40B4-BE49-F238E27FC236}">
                  <a16:creationId xmlns:a16="http://schemas.microsoft.com/office/drawing/2014/main" id="{67C8342C-A8C9-6369-A006-5C4D29A7410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6160" y="418169"/>
              <a:ext cx="36285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85 Imagen">
              <a:extLst>
                <a:ext uri="{FF2B5EF4-FFF2-40B4-BE49-F238E27FC236}">
                  <a16:creationId xmlns:a16="http://schemas.microsoft.com/office/drawing/2014/main" id="{F96B0E8F-2C9F-2F48-FB5B-0474172703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55620" y="915808"/>
              <a:ext cx="363286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86 Imagen">
              <a:extLst>
                <a:ext uri="{FF2B5EF4-FFF2-40B4-BE49-F238E27FC236}">
                  <a16:creationId xmlns:a16="http://schemas.microsoft.com/office/drawing/2014/main" id="{2B5F31EE-8A5A-7CBE-27BC-A12894468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60448" y="2392734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91 Imagen">
              <a:extLst>
                <a:ext uri="{FF2B5EF4-FFF2-40B4-BE49-F238E27FC236}">
                  <a16:creationId xmlns:a16="http://schemas.microsoft.com/office/drawing/2014/main" id="{409BB2CF-2EB7-6B95-9E2F-F690139FCC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6065" y="3892729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90 Imagen">
              <a:extLst>
                <a:ext uri="{FF2B5EF4-FFF2-40B4-BE49-F238E27FC236}">
                  <a16:creationId xmlns:a16="http://schemas.microsoft.com/office/drawing/2014/main" id="{21784C45-FC57-CA7E-74D5-6994A34936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66065" y="4885954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83 Imagen">
              <a:extLst>
                <a:ext uri="{FF2B5EF4-FFF2-40B4-BE49-F238E27FC236}">
                  <a16:creationId xmlns:a16="http://schemas.microsoft.com/office/drawing/2014/main" id="{FD6D92C5-ADF7-5877-2AC9-51E4925AE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66065" y="3411052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89 Imagen">
              <a:extLst>
                <a:ext uri="{FF2B5EF4-FFF2-40B4-BE49-F238E27FC236}">
                  <a16:creationId xmlns:a16="http://schemas.microsoft.com/office/drawing/2014/main" id="{445A75EB-6403-2C07-1000-63BB046DD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9446" y="4390133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112 Imagen">
              <a:extLst>
                <a:ext uri="{FF2B5EF4-FFF2-40B4-BE49-F238E27FC236}">
                  <a16:creationId xmlns:a16="http://schemas.microsoft.com/office/drawing/2014/main" id="{724B78B6-DB5D-0BB3-CAD7-D6A029C16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60448" y="1390380"/>
              <a:ext cx="365078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4804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04798" y="6588430"/>
            <a:ext cx="236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/>
              <a:t>Fecha de corte de la información: 13/10/2022</a:t>
            </a:r>
          </a:p>
          <a:p>
            <a:endParaRPr lang="es-MX" sz="9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5710648" y="327521"/>
            <a:ext cx="2772947" cy="7747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600" y="191950"/>
            <a:ext cx="7556500" cy="479031"/>
          </a:xfrm>
        </p:spPr>
        <p:txBody>
          <a:bodyPr>
            <a:noAutofit/>
          </a:bodyPr>
          <a:lstStyle/>
          <a:p>
            <a:r>
              <a:rPr lang="es-MX" dirty="0">
                <a:latin typeface="Helvetica" pitchFamily="34" charset="0"/>
              </a:rPr>
              <a:t>Orientación de la Inversión Pública Autorizada</a:t>
            </a:r>
            <a:endParaRPr lang="es-ES" dirty="0"/>
          </a:p>
        </p:txBody>
      </p:sp>
      <p:graphicFrame>
        <p:nvGraphicFramePr>
          <p:cNvPr id="36" name="Gráfico 35"/>
          <p:cNvGraphicFramePr/>
          <p:nvPr>
            <p:extLst>
              <p:ext uri="{D42A27DB-BD31-4B8C-83A1-F6EECF244321}">
                <p14:modId xmlns:p14="http://schemas.microsoft.com/office/powerpoint/2010/main" val="1138413467"/>
              </p:ext>
            </p:extLst>
          </p:nvPr>
        </p:nvGraphicFramePr>
        <p:xfrm>
          <a:off x="4070122" y="1616229"/>
          <a:ext cx="5350108" cy="5090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34 Marcador de texto"/>
          <p:cNvSpPr txBox="1">
            <a:spLocks/>
          </p:cNvSpPr>
          <p:nvPr/>
        </p:nvSpPr>
        <p:spPr>
          <a:xfrm>
            <a:off x="575977" y="647455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Acumulado al 3er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9" name="8 Elipse"/>
          <p:cNvSpPr/>
          <p:nvPr/>
        </p:nvSpPr>
        <p:spPr>
          <a:xfrm>
            <a:off x="4039425" y="1617199"/>
            <a:ext cx="5079175" cy="508469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697763" y="2227651"/>
            <a:ext cx="3785833" cy="387608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05" t="11852" r="7642" b="15062"/>
          <a:stretch/>
        </p:blipFill>
        <p:spPr bwMode="auto">
          <a:xfrm>
            <a:off x="4874025" y="2906378"/>
            <a:ext cx="3394076" cy="224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84 Imagen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2337" y="6125561"/>
            <a:ext cx="478538" cy="47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82 Imagen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79795">
            <a:off x="4532362" y="2848380"/>
            <a:ext cx="375619" cy="37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86 Imagen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90622" y="4706857"/>
            <a:ext cx="500559" cy="50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89 Imagen">
            <a:extLst>
              <a:ext uri="{FF2B5EF4-FFF2-40B4-BE49-F238E27FC236}">
                <a16:creationId xmlns:a16="http://schemas.microsoft.com/office/drawing/2014/main" id="{00000000-0008-0000-0000-00001D000000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65" y="1121182"/>
            <a:ext cx="322060" cy="32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87 Imagen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69394" y="2261009"/>
            <a:ext cx="498707" cy="4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88 Imagen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37656" y="5038178"/>
            <a:ext cx="512545" cy="51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90 Imagen">
            <a:extLst>
              <a:ext uri="{FF2B5EF4-FFF2-40B4-BE49-F238E27FC236}">
                <a16:creationId xmlns:a16="http://schemas.microsoft.com/office/drawing/2014/main" id="{8FDD7407-4FED-40A3-A4F1-46BB94654A8B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73453" y="1075979"/>
            <a:ext cx="342094" cy="34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91 Imagen">
            <a:extLst>
              <a:ext uri="{FF2B5EF4-FFF2-40B4-BE49-F238E27FC236}">
                <a16:creationId xmlns:a16="http://schemas.microsoft.com/office/drawing/2014/main" id="{1C44BA27-422C-4E34-90A4-4115C4F699D6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03980" y="1975486"/>
            <a:ext cx="413030" cy="41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112 Imagen">
            <a:extLst>
              <a:ext uri="{FF2B5EF4-FFF2-40B4-BE49-F238E27FC236}">
                <a16:creationId xmlns:a16="http://schemas.microsoft.com/office/drawing/2014/main" id="{AAFEDCFF-6AB5-4756-A63B-3DABDE57EFDE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42810" y="6107537"/>
            <a:ext cx="428519" cy="46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83 Imagen">
            <a:extLst>
              <a:ext uri="{FF2B5EF4-FFF2-40B4-BE49-F238E27FC236}">
                <a16:creationId xmlns:a16="http://schemas.microsoft.com/office/drawing/2014/main" id="{3EC53D29-C05D-41E9-8429-06215DD71F59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21420958">
            <a:off x="4297358" y="2134052"/>
            <a:ext cx="286752" cy="28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Conector recto 33"/>
          <p:cNvCxnSpPr>
            <a:cxnSpLocks/>
            <a:endCxn id="43" idx="2"/>
          </p:cNvCxnSpPr>
          <p:nvPr/>
        </p:nvCxnSpPr>
        <p:spPr>
          <a:xfrm flipH="1" flipV="1">
            <a:off x="6161795" y="1443242"/>
            <a:ext cx="249851" cy="450201"/>
          </a:xfrm>
          <a:prstGeom prst="line">
            <a:avLst/>
          </a:prstGeom>
          <a:ln w="19050">
            <a:solidFill>
              <a:srgbClr val="547317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Conector recto 37"/>
          <p:cNvCxnSpPr>
            <a:cxnSpLocks/>
            <a:endCxn id="46" idx="2"/>
          </p:cNvCxnSpPr>
          <p:nvPr/>
        </p:nvCxnSpPr>
        <p:spPr>
          <a:xfrm flipV="1">
            <a:off x="6550366" y="1418073"/>
            <a:ext cx="94134" cy="307849"/>
          </a:xfrm>
          <a:prstGeom prst="line">
            <a:avLst/>
          </a:prstGeom>
          <a:ln w="19050">
            <a:solidFill>
              <a:srgbClr val="3B1749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0" name="Picture 2" descr="La Secretaría de Finanzas no realiza trámites a través de gestores o redes  sociales">
            <a:extLst>
              <a:ext uri="{FF2B5EF4-FFF2-40B4-BE49-F238E27FC236}">
                <a16:creationId xmlns:a16="http://schemas.microsoft.com/office/drawing/2014/main" id="{0EEFA04F-E389-A29B-780B-0229E48478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5" t="26930" b="31621"/>
          <a:stretch/>
        </p:blipFill>
        <p:spPr bwMode="auto">
          <a:xfrm>
            <a:off x="6886330" y="7632"/>
            <a:ext cx="2201108" cy="113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C08A7270-C160-6370-F88E-5D807F324DA8}"/>
              </a:ext>
            </a:extLst>
          </p:cNvPr>
          <p:cNvCxnSpPr>
            <a:cxnSpLocks/>
            <a:endCxn id="37" idx="3"/>
          </p:cNvCxnSpPr>
          <p:nvPr/>
        </p:nvCxnSpPr>
        <p:spPr>
          <a:xfrm flipH="1" flipV="1">
            <a:off x="4583916" y="2269967"/>
            <a:ext cx="321188" cy="247604"/>
          </a:xfrm>
          <a:prstGeom prst="line">
            <a:avLst/>
          </a:prstGeom>
          <a:ln w="19050">
            <a:solidFill>
              <a:srgbClr val="800044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885DD13-7FC5-54ED-F63A-6996C403D193}"/>
              </a:ext>
            </a:extLst>
          </p:cNvPr>
          <p:cNvSpPr txBox="1"/>
          <p:nvPr/>
        </p:nvSpPr>
        <p:spPr>
          <a:xfrm>
            <a:off x="3492888" y="1252124"/>
            <a:ext cx="415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%</a:t>
            </a:r>
            <a:endParaRPr lang="es-MX" sz="1600" b="1" dirty="0"/>
          </a:p>
        </p:txBody>
      </p:sp>
      <p:graphicFrame>
        <p:nvGraphicFramePr>
          <p:cNvPr id="15" name="Tabla 13">
            <a:extLst>
              <a:ext uri="{FF2B5EF4-FFF2-40B4-BE49-F238E27FC236}">
                <a16:creationId xmlns:a16="http://schemas.microsoft.com/office/drawing/2014/main" id="{8D6A7976-8593-D5D7-4D35-D89D4784C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353359"/>
              </p:ext>
            </p:extLst>
          </p:nvPr>
        </p:nvGraphicFramePr>
        <p:xfrm>
          <a:off x="441580" y="1558471"/>
          <a:ext cx="3520820" cy="4920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8215">
                  <a:extLst>
                    <a:ext uri="{9D8B030D-6E8A-4147-A177-3AD203B41FA5}">
                      <a16:colId xmlns:a16="http://schemas.microsoft.com/office/drawing/2014/main" val="2275260724"/>
                    </a:ext>
                  </a:extLst>
                </a:gridCol>
                <a:gridCol w="2344888">
                  <a:extLst>
                    <a:ext uri="{9D8B030D-6E8A-4147-A177-3AD203B41FA5}">
                      <a16:colId xmlns:a16="http://schemas.microsoft.com/office/drawing/2014/main" val="890952819"/>
                    </a:ext>
                  </a:extLst>
                </a:gridCol>
                <a:gridCol w="617717">
                  <a:extLst>
                    <a:ext uri="{9D8B030D-6E8A-4147-A177-3AD203B41FA5}">
                      <a16:colId xmlns:a16="http://schemas.microsoft.com/office/drawing/2014/main" val="3755994369"/>
                    </a:ext>
                  </a:extLst>
                </a:gridCol>
              </a:tblGrid>
              <a:tr h="497143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SALUD Y ASISTENCIA SOCIAL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160242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VIVIENDA Y URBANIZACIÓN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817561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AGROPECUARIO, FORESTAL Y ACUICOLA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020047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CARRETERAS, CAMINOS Y PUENTES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641567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EDUCACIÓN, CULTURA Y DEPORTE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513976"/>
                  </a:ext>
                </a:extLst>
              </a:tr>
              <a:tr h="5079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AGUA POTABLE, ALCANTARILLADO Y SANEAMIENTO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974642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ELECTRIFICACIÓN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6021512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456003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ECONÓMICO Y TURISTICO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015242"/>
                  </a:ext>
                </a:extLst>
              </a:tr>
              <a:tr h="48916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PROTECCION Y PRESERVACION AMBIENTAL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814766"/>
                  </a:ext>
                </a:extLst>
              </a:tr>
            </a:tbl>
          </a:graphicData>
        </a:graphic>
      </p:graphicFrame>
      <p:grpSp>
        <p:nvGrpSpPr>
          <p:cNvPr id="16" name="Grupo 15">
            <a:extLst>
              <a:ext uri="{FF2B5EF4-FFF2-40B4-BE49-F238E27FC236}">
                <a16:creationId xmlns:a16="http://schemas.microsoft.com/office/drawing/2014/main" id="{71FF7852-38BF-BC73-CD2E-8FBAC318A28B}"/>
              </a:ext>
            </a:extLst>
          </p:cNvPr>
          <p:cNvGrpSpPr/>
          <p:nvPr/>
        </p:nvGrpSpPr>
        <p:grpSpPr>
          <a:xfrm>
            <a:off x="499768" y="1632048"/>
            <a:ext cx="427052" cy="4784197"/>
            <a:chOff x="555620" y="418169"/>
            <a:chExt cx="370986" cy="4827785"/>
          </a:xfrm>
        </p:grpSpPr>
        <p:pic>
          <p:nvPicPr>
            <p:cNvPr id="17" name="84 Imagen">
              <a:extLst>
                <a:ext uri="{FF2B5EF4-FFF2-40B4-BE49-F238E27FC236}">
                  <a16:creationId xmlns:a16="http://schemas.microsoft.com/office/drawing/2014/main" id="{DF4BA5F6-ADBA-D0FF-D10B-B0EABAF5CA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9445" y="1903399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82 Imagen">
              <a:extLst>
                <a:ext uri="{FF2B5EF4-FFF2-40B4-BE49-F238E27FC236}">
                  <a16:creationId xmlns:a16="http://schemas.microsoft.com/office/drawing/2014/main" id="{91F02DEB-C2AF-4972-2F79-F48016F36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66606" y="2898063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87 Imagen">
              <a:extLst>
                <a:ext uri="{FF2B5EF4-FFF2-40B4-BE49-F238E27FC236}">
                  <a16:creationId xmlns:a16="http://schemas.microsoft.com/office/drawing/2014/main" id="{93BD5750-082B-6A09-D9C9-1B082F6C4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6160" y="418169"/>
              <a:ext cx="36285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85 Imagen">
              <a:extLst>
                <a:ext uri="{FF2B5EF4-FFF2-40B4-BE49-F238E27FC236}">
                  <a16:creationId xmlns:a16="http://schemas.microsoft.com/office/drawing/2014/main" id="{10AD9586-441A-55F3-C17F-2D5D9F5D2B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55620" y="915808"/>
              <a:ext cx="363286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86 Imagen">
              <a:extLst>
                <a:ext uri="{FF2B5EF4-FFF2-40B4-BE49-F238E27FC236}">
                  <a16:creationId xmlns:a16="http://schemas.microsoft.com/office/drawing/2014/main" id="{201B855A-777F-7C97-979C-D5A5938565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60448" y="2392734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91 Imagen">
              <a:extLst>
                <a:ext uri="{FF2B5EF4-FFF2-40B4-BE49-F238E27FC236}">
                  <a16:creationId xmlns:a16="http://schemas.microsoft.com/office/drawing/2014/main" id="{B7A6A4C3-7FE8-1FAE-B91D-2B9D4DCE4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6065" y="3892729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90 Imagen">
              <a:extLst>
                <a:ext uri="{FF2B5EF4-FFF2-40B4-BE49-F238E27FC236}">
                  <a16:creationId xmlns:a16="http://schemas.microsoft.com/office/drawing/2014/main" id="{A739E8A1-7251-F9FE-41EC-9A697680F7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66065" y="4885954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83 Imagen">
              <a:extLst>
                <a:ext uri="{FF2B5EF4-FFF2-40B4-BE49-F238E27FC236}">
                  <a16:creationId xmlns:a16="http://schemas.microsoft.com/office/drawing/2014/main" id="{5289BD88-AEB9-4A7F-37D3-1F3B7A26B0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66065" y="3411052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89 Imagen">
              <a:extLst>
                <a:ext uri="{FF2B5EF4-FFF2-40B4-BE49-F238E27FC236}">
                  <a16:creationId xmlns:a16="http://schemas.microsoft.com/office/drawing/2014/main" id="{75CC924B-5232-9746-4A82-E0F511CFA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9446" y="4390133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112 Imagen">
              <a:extLst>
                <a:ext uri="{FF2B5EF4-FFF2-40B4-BE49-F238E27FC236}">
                  <a16:creationId xmlns:a16="http://schemas.microsoft.com/office/drawing/2014/main" id="{DB7A3969-C53D-9881-C7AD-D0DE0CE4F2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60448" y="1390380"/>
              <a:ext cx="365078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0322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adroTexto 51"/>
          <p:cNvSpPr txBox="1"/>
          <p:nvPr/>
        </p:nvSpPr>
        <p:spPr>
          <a:xfrm>
            <a:off x="648982" y="6500987"/>
            <a:ext cx="236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/>
              <a:t>Fecha de corte de la información: 13/10/2022</a:t>
            </a:r>
          </a:p>
          <a:p>
            <a:endParaRPr lang="es-MX" sz="900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5698228" y="329868"/>
            <a:ext cx="3217172" cy="7747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101600" y="191950"/>
            <a:ext cx="755650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>
                <a:latin typeface="Helvetica" pitchFamily="34" charset="0"/>
              </a:rPr>
              <a:t>Orientación de la Inversión Pública Autorizada</a:t>
            </a:r>
            <a:endParaRPr lang="es-ES" dirty="0"/>
          </a:p>
        </p:txBody>
      </p:sp>
      <p:pic>
        <p:nvPicPr>
          <p:cNvPr id="32" name="Picture 2" descr="La Secretaría de Finanzas no realiza trámites a través de gestores o redes  sociales">
            <a:extLst>
              <a:ext uri="{FF2B5EF4-FFF2-40B4-BE49-F238E27FC236}">
                <a16:creationId xmlns:a16="http://schemas.microsoft.com/office/drawing/2014/main" id="{C1BE349B-7F0F-4EE8-F4DA-0794753CF2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5" t="26930" b="31621"/>
          <a:stretch/>
        </p:blipFill>
        <p:spPr bwMode="auto">
          <a:xfrm>
            <a:off x="6895757" y="7632"/>
            <a:ext cx="2201108" cy="113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34 Marcador de texto"/>
          <p:cNvSpPr txBox="1">
            <a:spLocks/>
          </p:cNvSpPr>
          <p:nvPr/>
        </p:nvSpPr>
        <p:spPr>
          <a:xfrm>
            <a:off x="648982" y="824653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noProof="0" dirty="0">
                <a:solidFill>
                  <a:schemeClr val="bg1">
                    <a:lumMod val="50000"/>
                  </a:schemeClr>
                </a:solidFill>
              </a:rPr>
              <a:t>Histórico al 3</a:t>
            </a:r>
            <a:r>
              <a:rPr lang="es-MX" sz="2400" dirty="0" err="1">
                <a:solidFill>
                  <a:schemeClr val="bg1">
                    <a:lumMod val="50000"/>
                  </a:schemeClr>
                </a:solidFill>
              </a:rPr>
              <a:t>er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a 13">
            <a:extLst>
              <a:ext uri="{FF2B5EF4-FFF2-40B4-BE49-F238E27FC236}">
                <a16:creationId xmlns:a16="http://schemas.microsoft.com/office/drawing/2014/main" id="{7D512AE8-C2B9-99B3-EA3B-5222F5ED0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163996"/>
              </p:ext>
            </p:extLst>
          </p:nvPr>
        </p:nvGraphicFramePr>
        <p:xfrm>
          <a:off x="648982" y="1634909"/>
          <a:ext cx="7772399" cy="4802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4114">
                  <a:extLst>
                    <a:ext uri="{9D8B030D-6E8A-4147-A177-3AD203B41FA5}">
                      <a16:colId xmlns:a16="http://schemas.microsoft.com/office/drawing/2014/main" val="2275260724"/>
                    </a:ext>
                  </a:extLst>
                </a:gridCol>
                <a:gridCol w="3041780">
                  <a:extLst>
                    <a:ext uri="{9D8B030D-6E8A-4147-A177-3AD203B41FA5}">
                      <a16:colId xmlns:a16="http://schemas.microsoft.com/office/drawing/2014/main" val="890952819"/>
                    </a:ext>
                  </a:extLst>
                </a:gridCol>
                <a:gridCol w="801301">
                  <a:extLst>
                    <a:ext uri="{9D8B030D-6E8A-4147-A177-3AD203B41FA5}">
                      <a16:colId xmlns:a16="http://schemas.microsoft.com/office/drawing/2014/main" val="3755994369"/>
                    </a:ext>
                  </a:extLst>
                </a:gridCol>
                <a:gridCol w="801301">
                  <a:extLst>
                    <a:ext uri="{9D8B030D-6E8A-4147-A177-3AD203B41FA5}">
                      <a16:colId xmlns:a16="http://schemas.microsoft.com/office/drawing/2014/main" val="1419441299"/>
                    </a:ext>
                  </a:extLst>
                </a:gridCol>
                <a:gridCol w="801301">
                  <a:extLst>
                    <a:ext uri="{9D8B030D-6E8A-4147-A177-3AD203B41FA5}">
                      <a16:colId xmlns:a16="http://schemas.microsoft.com/office/drawing/2014/main" val="1255955610"/>
                    </a:ext>
                  </a:extLst>
                </a:gridCol>
                <a:gridCol w="801301">
                  <a:extLst>
                    <a:ext uri="{9D8B030D-6E8A-4147-A177-3AD203B41FA5}">
                      <a16:colId xmlns:a16="http://schemas.microsoft.com/office/drawing/2014/main" val="1168389780"/>
                    </a:ext>
                  </a:extLst>
                </a:gridCol>
                <a:gridCol w="801301">
                  <a:extLst>
                    <a:ext uri="{9D8B030D-6E8A-4147-A177-3AD203B41FA5}">
                      <a16:colId xmlns:a16="http://schemas.microsoft.com/office/drawing/2014/main" val="863254920"/>
                    </a:ext>
                  </a:extLst>
                </a:gridCol>
              </a:tblGrid>
              <a:tr h="400649">
                <a:tc gridSpan="2"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CONCEPTO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1er</a:t>
                      </a:r>
                    </a:p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Trimestre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2do</a:t>
                      </a:r>
                    </a:p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Trimestre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3er</a:t>
                      </a:r>
                    </a:p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Trimestre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4to</a:t>
                      </a:r>
                    </a:p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Trimestre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 al Periodo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497017"/>
                  </a:ext>
                </a:extLst>
              </a:tr>
              <a:tr h="403929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827073"/>
                  </a:ext>
                </a:extLst>
              </a:tr>
              <a:tr h="403929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SALUD Y ASISTENCIA SOCIAL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160242"/>
                  </a:ext>
                </a:extLst>
              </a:tr>
              <a:tr h="39744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VIVIENDA Y URBANIZACIÓN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817561"/>
                  </a:ext>
                </a:extLst>
              </a:tr>
              <a:tr h="39744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AGROPECUARIO, FORESTAL Y ACUICOLA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020047"/>
                  </a:ext>
                </a:extLst>
              </a:tr>
              <a:tr h="39744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CARRETERAS, CAMINOS Y PUENTES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641567"/>
                  </a:ext>
                </a:extLst>
              </a:tr>
              <a:tr h="39744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EDUCACIÓN, CULTURA Y DEPORTE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513976"/>
                  </a:ext>
                </a:extLst>
              </a:tr>
              <a:tr h="414814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AGUA POTABLE, ALCANTARILLADO Y SANEAMIENTO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974642"/>
                  </a:ext>
                </a:extLst>
              </a:tr>
              <a:tr h="39744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ELECTRIFICACIÓN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6021512"/>
                  </a:ext>
                </a:extLst>
              </a:tr>
              <a:tr h="39744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456003"/>
                  </a:ext>
                </a:extLst>
              </a:tr>
              <a:tr h="39744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ECONÓMICO Y TURISTICO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015242"/>
                  </a:ext>
                </a:extLst>
              </a:tr>
              <a:tr h="39744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PROTECCION Y PRESERVACION AMBIENTAL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814766"/>
                  </a:ext>
                </a:extLst>
              </a:tr>
            </a:tbl>
          </a:graphicData>
        </a:graphic>
      </p:graphicFrame>
      <p:grpSp>
        <p:nvGrpSpPr>
          <p:cNvPr id="5" name="Grupo 4">
            <a:extLst>
              <a:ext uri="{FF2B5EF4-FFF2-40B4-BE49-F238E27FC236}">
                <a16:creationId xmlns:a16="http://schemas.microsoft.com/office/drawing/2014/main" id="{204BB230-59A0-A2E9-FCBB-85DE80561324}"/>
              </a:ext>
            </a:extLst>
          </p:cNvPr>
          <p:cNvGrpSpPr/>
          <p:nvPr/>
        </p:nvGrpSpPr>
        <p:grpSpPr>
          <a:xfrm>
            <a:off x="798819" y="2467655"/>
            <a:ext cx="427052" cy="3948366"/>
            <a:chOff x="555620" y="403751"/>
            <a:chExt cx="370986" cy="3984335"/>
          </a:xfrm>
        </p:grpSpPr>
        <p:pic>
          <p:nvPicPr>
            <p:cNvPr id="7" name="84 Imagen">
              <a:extLst>
                <a:ext uri="{FF2B5EF4-FFF2-40B4-BE49-F238E27FC236}">
                  <a16:creationId xmlns:a16="http://schemas.microsoft.com/office/drawing/2014/main" id="{AA6E60BF-9522-E862-0DEA-51277E6FF4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9445" y="1605431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82 Imagen">
              <a:extLst>
                <a:ext uri="{FF2B5EF4-FFF2-40B4-BE49-F238E27FC236}">
                  <a16:creationId xmlns:a16="http://schemas.microsoft.com/office/drawing/2014/main" id="{DE0E0BA9-40E9-49D2-ECBB-A932845504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6606" y="2417467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87 Imagen">
              <a:extLst>
                <a:ext uri="{FF2B5EF4-FFF2-40B4-BE49-F238E27FC236}">
                  <a16:creationId xmlns:a16="http://schemas.microsoft.com/office/drawing/2014/main" id="{D64E2536-B495-A6FB-5CEB-7F1B291CD74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6160" y="403751"/>
              <a:ext cx="36285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85 Imagen">
              <a:extLst>
                <a:ext uri="{FF2B5EF4-FFF2-40B4-BE49-F238E27FC236}">
                  <a16:creationId xmlns:a16="http://schemas.microsoft.com/office/drawing/2014/main" id="{47EB602F-513A-4345-38F5-DC57847A70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5620" y="805261"/>
              <a:ext cx="363286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86 Imagen">
              <a:extLst>
                <a:ext uri="{FF2B5EF4-FFF2-40B4-BE49-F238E27FC236}">
                  <a16:creationId xmlns:a16="http://schemas.microsoft.com/office/drawing/2014/main" id="{F60E6AF7-4964-D536-39ED-D33AFCE0A4D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60448" y="2008256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91 Imagen">
              <a:extLst>
                <a:ext uri="{FF2B5EF4-FFF2-40B4-BE49-F238E27FC236}">
                  <a16:creationId xmlns:a16="http://schemas.microsoft.com/office/drawing/2014/main" id="{7E1F4599-7FCC-FC91-FDEA-3325CB97F7D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66065" y="3229508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90 Imagen">
              <a:extLst>
                <a:ext uri="{FF2B5EF4-FFF2-40B4-BE49-F238E27FC236}">
                  <a16:creationId xmlns:a16="http://schemas.microsoft.com/office/drawing/2014/main" id="{7EF7BC1A-F479-5486-0D3C-5545837D2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66065" y="4028086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83 Imagen">
              <a:extLst>
                <a:ext uri="{FF2B5EF4-FFF2-40B4-BE49-F238E27FC236}">
                  <a16:creationId xmlns:a16="http://schemas.microsoft.com/office/drawing/2014/main" id="{6404041A-E47A-CA1A-70FE-2F28C53279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66065" y="2827128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89 Imagen">
              <a:extLst>
                <a:ext uri="{FF2B5EF4-FFF2-40B4-BE49-F238E27FC236}">
                  <a16:creationId xmlns:a16="http://schemas.microsoft.com/office/drawing/2014/main" id="{E0DA4CA5-2BA4-149E-11C0-55B68A5F92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59446" y="3628390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112 Imagen">
              <a:extLst>
                <a:ext uri="{FF2B5EF4-FFF2-40B4-BE49-F238E27FC236}">
                  <a16:creationId xmlns:a16="http://schemas.microsoft.com/office/drawing/2014/main" id="{7D050FCF-7EAE-F754-7AEF-A21FD63F3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60448" y="1205351"/>
              <a:ext cx="365078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564298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EFIN">
      <a:dk1>
        <a:srgbClr val="3E3E3E"/>
      </a:dk1>
      <a:lt1>
        <a:sysClr val="window" lastClr="FFFFFF"/>
      </a:lt1>
      <a:dk2>
        <a:srgbClr val="BABABA"/>
      </a:dk2>
      <a:lt2>
        <a:srgbClr val="EEECE1"/>
      </a:lt2>
      <a:accent1>
        <a:srgbClr val="D60071"/>
      </a:accent1>
      <a:accent2>
        <a:srgbClr val="00A097"/>
      </a:accent2>
      <a:accent3>
        <a:srgbClr val="8CC026"/>
      </a:accent3>
      <a:accent4>
        <a:srgbClr val="622779"/>
      </a:accent4>
      <a:accent5>
        <a:srgbClr val="FBAF2B"/>
      </a:accent5>
      <a:accent6>
        <a:srgbClr val="ED1C24"/>
      </a:accent6>
      <a:hlink>
        <a:srgbClr val="6666FF"/>
      </a:hlink>
      <a:folHlink>
        <a:srgbClr val="CC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2806</TotalTime>
  <Words>278</Words>
  <Application>Microsoft Office PowerPoint</Application>
  <PresentationFormat>Presentación en pantalla (4:3)</PresentationFormat>
  <Paragraphs>114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Tema de Office</vt:lpstr>
      <vt:lpstr>Orientación de la Inversión Pública Autorizada</vt:lpstr>
      <vt:lpstr>Orientación de la Inversión Pública Autorizada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SF Oaxaca</dc:creator>
  <cp:lastModifiedBy>Saul Giovanni Portillo Salinas</cp:lastModifiedBy>
  <cp:revision>71</cp:revision>
  <dcterms:created xsi:type="dcterms:W3CDTF">2016-12-21T19:03:03Z</dcterms:created>
  <dcterms:modified xsi:type="dcterms:W3CDTF">2022-10-14T17:37:38Z</dcterms:modified>
</cp:coreProperties>
</file>