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65" r:id="rId3"/>
    <p:sldId id="269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800044"/>
    <a:srgbClr val="A3CD52"/>
    <a:srgbClr val="B7B7B7"/>
    <a:srgbClr val="FEFEFE"/>
    <a:srgbClr val="87868B"/>
    <a:srgbClr val="3B1749"/>
    <a:srgbClr val="547317"/>
    <a:srgbClr val="00605B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7" autoAdjust="0"/>
  </p:normalViewPr>
  <p:slideViewPr>
    <p:cSldViewPr snapToGrid="0" snapToObjects="1">
      <p:cViewPr>
        <p:scale>
          <a:sx n="66" d="100"/>
          <a:sy n="66" d="100"/>
        </p:scale>
        <p:origin x="55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943219588123167E-3"/>
          <c:y val="0"/>
          <c:w val="0.93790459048103492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94-4732-8061-E6707FEBA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94-4732-8061-E6707FEBA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94-4732-8061-E6707FEBA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94-4732-8061-E6707FEBA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94-4732-8061-E6707FEBA8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94-4732-8061-E6707FEBA8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94-4732-8061-E6707FEBA8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94-4732-8061-E6707FEBA8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94-4732-8061-E6707FEBA8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94-4732-8061-E6707FEBA875}"/>
              </c:ext>
            </c:extLst>
          </c:dPt>
          <c:cat>
            <c:strRef>
              <c:f>Hoja1!$A$2:$A$11</c:f>
              <c:strCache>
                <c:ptCount val="10"/>
                <c:pt idx="0">
                  <c:v>SALUD Y ASISTENCIA SOCIAL</c:v>
                </c:pt>
                <c:pt idx="1">
                  <c:v>VIVIENDA Y URBANIZACIÓN</c:v>
                </c:pt>
                <c:pt idx="2">
                  <c:v>DESARROLLO AGROPECUARIO, FORESTAL Y ACUICOLA</c:v>
                </c:pt>
                <c:pt idx="3">
                  <c:v>CARRETERAS, CAMINOS Y PUENTES</c:v>
                </c:pt>
                <c:pt idx="4">
                  <c:v>EDUCACIÓN, CULTURA Y DEPORTE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4.4000000000000004</c:v>
                </c:pt>
                <c:pt idx="1">
                  <c:v>21.2</c:v>
                </c:pt>
                <c:pt idx="2">
                  <c:v>4.0999999999999996</c:v>
                </c:pt>
                <c:pt idx="3">
                  <c:v>13.6</c:v>
                </c:pt>
                <c:pt idx="4">
                  <c:v>36</c:v>
                </c:pt>
                <c:pt idx="5">
                  <c:v>10.1</c:v>
                </c:pt>
                <c:pt idx="6">
                  <c:v>3.4</c:v>
                </c:pt>
                <c:pt idx="7">
                  <c:v>2.9</c:v>
                </c:pt>
                <c:pt idx="8">
                  <c:v>3.7</c:v>
                </c:pt>
                <c:pt idx="9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94-4732-8061-E6707FEBA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943219588123167E-3"/>
          <c:y val="0"/>
          <c:w val="0.93790459048103492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94-4732-8061-E6707FEBA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94-4732-8061-E6707FEBA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94-4732-8061-E6707FEBA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94-4732-8061-E6707FEBA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94-4732-8061-E6707FEBA8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94-4732-8061-E6707FEBA8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94-4732-8061-E6707FEBA8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94-4732-8061-E6707FEBA8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94-4732-8061-E6707FEBA8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94-4732-8061-E6707FEBA875}"/>
              </c:ext>
            </c:extLst>
          </c:dPt>
          <c:cat>
            <c:strRef>
              <c:f>Hoja1!$A$2:$A$11</c:f>
              <c:strCache>
                <c:ptCount val="10"/>
                <c:pt idx="0">
                  <c:v>SALUD Y ASISTENCIA SOCIAL</c:v>
                </c:pt>
                <c:pt idx="1">
                  <c:v>VIVIENDA Y URBANIZACIÓN</c:v>
                </c:pt>
                <c:pt idx="2">
                  <c:v>DESARROLLO AGROPECUARIO, FORESTAL Y ACUICOLA</c:v>
                </c:pt>
                <c:pt idx="3">
                  <c:v>CARRETERAS, CAMINOS Y PUENTES</c:v>
                </c:pt>
                <c:pt idx="4">
                  <c:v>EDUCACIÓN, CULTURA Y DEPORTE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Hoja1!$B$2:$B$11</c:f>
              <c:numCache>
                <c:formatCode>0.0</c:formatCode>
                <c:ptCount val="10"/>
                <c:pt idx="0">
                  <c:v>21.1</c:v>
                </c:pt>
                <c:pt idx="1">
                  <c:v>23.6</c:v>
                </c:pt>
                <c:pt idx="2">
                  <c:v>3.7</c:v>
                </c:pt>
                <c:pt idx="3">
                  <c:v>11</c:v>
                </c:pt>
                <c:pt idx="4">
                  <c:v>21.3</c:v>
                </c:pt>
                <c:pt idx="5">
                  <c:v>5.4</c:v>
                </c:pt>
                <c:pt idx="6">
                  <c:v>2.4</c:v>
                </c:pt>
                <c:pt idx="7">
                  <c:v>9.1</c:v>
                </c:pt>
                <c:pt idx="8">
                  <c:v>1.9</c:v>
                </c:pt>
                <c:pt idx="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94-4732-8061-E6707FEBA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14/10/2022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14/10/2022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8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539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/>
              <a:t>Fecha de corte de la información: 13/10/2022</a:t>
            </a:r>
          </a:p>
          <a:p>
            <a:endParaRPr lang="es-MX" sz="9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2888" y="1252124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710648" y="327521"/>
            <a:ext cx="2772947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575977" y="647455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Durante el 3</a:t>
            </a:r>
            <a:r>
              <a:rPr lang="es-MX" sz="2400" noProof="0" dirty="0" err="1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4259120448"/>
              </p:ext>
            </p:extLst>
          </p:nvPr>
        </p:nvGraphicFramePr>
        <p:xfrm>
          <a:off x="4070122" y="1616229"/>
          <a:ext cx="5350108" cy="50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4039425" y="1617199"/>
            <a:ext cx="5079175" cy="508469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97763" y="2227651"/>
            <a:ext cx="3785833" cy="387608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5" t="11852" r="7642" b="15062"/>
          <a:stretch/>
        </p:blipFill>
        <p:spPr bwMode="auto">
          <a:xfrm>
            <a:off x="4874025" y="2906378"/>
            <a:ext cx="3394076" cy="224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3660" y="5423295"/>
            <a:ext cx="478538" cy="47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79795">
            <a:off x="4496100" y="2681660"/>
            <a:ext cx="491815" cy="49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9489" y="5993118"/>
            <a:ext cx="500559" cy="50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227036">
            <a:off x="6085340" y="1842302"/>
            <a:ext cx="322060" cy="32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1613" y="1701073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34037" y="3213972"/>
            <a:ext cx="512545" cy="51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66847">
            <a:off x="6453133" y="1075979"/>
            <a:ext cx="342094" cy="34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26852" y="1883529"/>
            <a:ext cx="355040" cy="3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63007" y="4319158"/>
            <a:ext cx="428519" cy="46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1420958">
            <a:off x="5238408" y="2070128"/>
            <a:ext cx="358134" cy="3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" name="Conector recto 37"/>
          <p:cNvCxnSpPr>
            <a:cxnSpLocks/>
            <a:endCxn id="46" idx="2"/>
          </p:cNvCxnSpPr>
          <p:nvPr/>
        </p:nvCxnSpPr>
        <p:spPr>
          <a:xfrm flipV="1">
            <a:off x="6530046" y="1417558"/>
            <a:ext cx="80870" cy="308364"/>
          </a:xfrm>
          <a:prstGeom prst="line">
            <a:avLst/>
          </a:prstGeom>
          <a:ln w="19050">
            <a:solidFill>
              <a:srgbClr val="3B174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BDFDE53B-3D35-BFFD-34D8-9586E6879C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76903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13">
            <a:extLst>
              <a:ext uri="{FF2B5EF4-FFF2-40B4-BE49-F238E27FC236}">
                <a16:creationId xmlns:a16="http://schemas.microsoft.com/office/drawing/2014/main" id="{25F08CB3-1FA4-E7C5-3856-C200CD545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16592"/>
              </p:ext>
            </p:extLst>
          </p:nvPr>
        </p:nvGraphicFramePr>
        <p:xfrm>
          <a:off x="441580" y="1558471"/>
          <a:ext cx="3520820" cy="49209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215">
                  <a:extLst>
                    <a:ext uri="{9D8B030D-6E8A-4147-A177-3AD203B41FA5}">
                      <a16:colId xmlns:a16="http://schemas.microsoft.com/office/drawing/2014/main" val="2275260724"/>
                    </a:ext>
                  </a:extLst>
                </a:gridCol>
                <a:gridCol w="2344888">
                  <a:extLst>
                    <a:ext uri="{9D8B030D-6E8A-4147-A177-3AD203B41FA5}">
                      <a16:colId xmlns:a16="http://schemas.microsoft.com/office/drawing/2014/main" val="890952819"/>
                    </a:ext>
                  </a:extLst>
                </a:gridCol>
                <a:gridCol w="617717">
                  <a:extLst>
                    <a:ext uri="{9D8B030D-6E8A-4147-A177-3AD203B41FA5}">
                      <a16:colId xmlns:a16="http://schemas.microsoft.com/office/drawing/2014/main" val="3755994369"/>
                    </a:ext>
                  </a:extLst>
                </a:gridCol>
              </a:tblGrid>
              <a:tr h="49714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1602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817561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20047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41567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513976"/>
                  </a:ext>
                </a:extLst>
              </a:tr>
              <a:tr h="5079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9746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02151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456003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0152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814766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52C4BFFB-AA9D-5E94-382F-5379D5238B03}"/>
              </a:ext>
            </a:extLst>
          </p:cNvPr>
          <p:cNvGrpSpPr/>
          <p:nvPr/>
        </p:nvGrpSpPr>
        <p:grpSpPr>
          <a:xfrm>
            <a:off x="499768" y="1632048"/>
            <a:ext cx="427052" cy="4784197"/>
            <a:chOff x="555620" y="418169"/>
            <a:chExt cx="370986" cy="4827785"/>
          </a:xfrm>
        </p:grpSpPr>
        <p:pic>
          <p:nvPicPr>
            <p:cNvPr id="13" name="84 Imagen">
              <a:extLst>
                <a:ext uri="{FF2B5EF4-FFF2-40B4-BE49-F238E27FC236}">
                  <a16:creationId xmlns:a16="http://schemas.microsoft.com/office/drawing/2014/main" id="{9FCE09FB-5384-17D5-820E-3D0E49D40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9445" y="1903399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82 Imagen">
              <a:extLst>
                <a:ext uri="{FF2B5EF4-FFF2-40B4-BE49-F238E27FC236}">
                  <a16:creationId xmlns:a16="http://schemas.microsoft.com/office/drawing/2014/main" id="{1050A341-77EC-C16C-CFDA-6907204EB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6606" y="2898063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87 Imagen">
              <a:extLst>
                <a:ext uri="{FF2B5EF4-FFF2-40B4-BE49-F238E27FC236}">
                  <a16:creationId xmlns:a16="http://schemas.microsoft.com/office/drawing/2014/main" id="{67C8342C-A8C9-6369-A006-5C4D29A74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6160" y="418169"/>
              <a:ext cx="36285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85 Imagen">
              <a:extLst>
                <a:ext uri="{FF2B5EF4-FFF2-40B4-BE49-F238E27FC236}">
                  <a16:creationId xmlns:a16="http://schemas.microsoft.com/office/drawing/2014/main" id="{F96B0E8F-2C9F-2F48-FB5B-047417270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55620" y="915808"/>
              <a:ext cx="363286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86 Imagen">
              <a:extLst>
                <a:ext uri="{FF2B5EF4-FFF2-40B4-BE49-F238E27FC236}">
                  <a16:creationId xmlns:a16="http://schemas.microsoft.com/office/drawing/2014/main" id="{2B5F31EE-8A5A-7CBE-27BC-A12894468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60448" y="2392734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91 Imagen">
              <a:extLst>
                <a:ext uri="{FF2B5EF4-FFF2-40B4-BE49-F238E27FC236}">
                  <a16:creationId xmlns:a16="http://schemas.microsoft.com/office/drawing/2014/main" id="{409BB2CF-2EB7-6B95-9E2F-F690139FC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6065" y="3892729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90 Imagen">
              <a:extLst>
                <a:ext uri="{FF2B5EF4-FFF2-40B4-BE49-F238E27FC236}">
                  <a16:creationId xmlns:a16="http://schemas.microsoft.com/office/drawing/2014/main" id="{21784C45-FC57-CA7E-74D5-6994A34936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66065" y="4885954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83 Imagen">
              <a:extLst>
                <a:ext uri="{FF2B5EF4-FFF2-40B4-BE49-F238E27FC236}">
                  <a16:creationId xmlns:a16="http://schemas.microsoft.com/office/drawing/2014/main" id="{FD6D92C5-ADF7-5877-2AC9-51E4925AE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66065" y="3411052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89 Imagen">
              <a:extLst>
                <a:ext uri="{FF2B5EF4-FFF2-40B4-BE49-F238E27FC236}">
                  <a16:creationId xmlns:a16="http://schemas.microsoft.com/office/drawing/2014/main" id="{445A75EB-6403-2C07-1000-63BB046DD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9446" y="4390133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112 Imagen">
              <a:extLst>
                <a:ext uri="{FF2B5EF4-FFF2-40B4-BE49-F238E27FC236}">
                  <a16:creationId xmlns:a16="http://schemas.microsoft.com/office/drawing/2014/main" id="{724B78B6-DB5D-0BB3-CAD7-D6A029C16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0448" y="1390380"/>
              <a:ext cx="365078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4804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47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/>
              <a:t>Fecha de corte de la información: 13/10/2022</a:t>
            </a:r>
          </a:p>
          <a:p>
            <a:endParaRPr lang="es-MX" sz="9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710648" y="327521"/>
            <a:ext cx="2772947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1138413467"/>
              </p:ext>
            </p:extLst>
          </p:nvPr>
        </p:nvGraphicFramePr>
        <p:xfrm>
          <a:off x="4070122" y="1616229"/>
          <a:ext cx="5350108" cy="50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34 Marcador de texto"/>
          <p:cNvSpPr txBox="1">
            <a:spLocks/>
          </p:cNvSpPr>
          <p:nvPr/>
        </p:nvSpPr>
        <p:spPr>
          <a:xfrm>
            <a:off x="575977" y="647455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Acumulado al 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4039425" y="1617199"/>
            <a:ext cx="5079175" cy="508469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97763" y="2227651"/>
            <a:ext cx="3785833" cy="387608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5" t="11852" r="7642" b="15062"/>
          <a:stretch/>
        </p:blipFill>
        <p:spPr bwMode="auto">
          <a:xfrm>
            <a:off x="4874025" y="2906378"/>
            <a:ext cx="3394076" cy="224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2337" y="6125561"/>
            <a:ext cx="478538" cy="47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79795">
            <a:off x="4532362" y="2848380"/>
            <a:ext cx="375619" cy="37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90622" y="4706857"/>
            <a:ext cx="500559" cy="50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5" y="1121182"/>
            <a:ext cx="322060" cy="32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69394" y="2261009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37656" y="5038178"/>
            <a:ext cx="512545" cy="51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73453" y="1075979"/>
            <a:ext cx="342094" cy="34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03980" y="1975486"/>
            <a:ext cx="413030" cy="41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42810" y="6107537"/>
            <a:ext cx="428519" cy="46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1420958">
            <a:off x="4297358" y="2134052"/>
            <a:ext cx="286752" cy="28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Conector recto 33"/>
          <p:cNvCxnSpPr>
            <a:cxnSpLocks/>
            <a:endCxn id="43" idx="2"/>
          </p:cNvCxnSpPr>
          <p:nvPr/>
        </p:nvCxnSpPr>
        <p:spPr>
          <a:xfrm flipH="1" flipV="1">
            <a:off x="6161795" y="1443242"/>
            <a:ext cx="249851" cy="450201"/>
          </a:xfrm>
          <a:prstGeom prst="line">
            <a:avLst/>
          </a:prstGeom>
          <a:ln w="19050">
            <a:solidFill>
              <a:srgbClr val="54731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cxnSpLocks/>
            <a:endCxn id="46" idx="2"/>
          </p:cNvCxnSpPr>
          <p:nvPr/>
        </p:nvCxnSpPr>
        <p:spPr>
          <a:xfrm flipV="1">
            <a:off x="6550366" y="1418073"/>
            <a:ext cx="94134" cy="307849"/>
          </a:xfrm>
          <a:prstGeom prst="line">
            <a:avLst/>
          </a:prstGeom>
          <a:ln w="19050">
            <a:solidFill>
              <a:srgbClr val="3B174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0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0EEFA04F-E389-A29B-780B-0229E48478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86330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C08A7270-C160-6370-F88E-5D807F324DA8}"/>
              </a:ext>
            </a:extLst>
          </p:cNvPr>
          <p:cNvCxnSpPr>
            <a:cxnSpLocks/>
            <a:endCxn id="37" idx="3"/>
          </p:cNvCxnSpPr>
          <p:nvPr/>
        </p:nvCxnSpPr>
        <p:spPr>
          <a:xfrm flipH="1" flipV="1">
            <a:off x="4583916" y="2269967"/>
            <a:ext cx="321188" cy="247604"/>
          </a:xfrm>
          <a:prstGeom prst="line">
            <a:avLst/>
          </a:prstGeom>
          <a:ln w="19050">
            <a:solidFill>
              <a:srgbClr val="80004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885DD13-7FC5-54ED-F63A-6996C403D193}"/>
              </a:ext>
            </a:extLst>
          </p:cNvPr>
          <p:cNvSpPr txBox="1"/>
          <p:nvPr/>
        </p:nvSpPr>
        <p:spPr>
          <a:xfrm>
            <a:off x="3492888" y="1252124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graphicFrame>
        <p:nvGraphicFramePr>
          <p:cNvPr id="15" name="Tabla 13">
            <a:extLst>
              <a:ext uri="{FF2B5EF4-FFF2-40B4-BE49-F238E27FC236}">
                <a16:creationId xmlns:a16="http://schemas.microsoft.com/office/drawing/2014/main" id="{8D6A7976-8593-D5D7-4D35-D89D4784C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53359"/>
              </p:ext>
            </p:extLst>
          </p:nvPr>
        </p:nvGraphicFramePr>
        <p:xfrm>
          <a:off x="441580" y="1558471"/>
          <a:ext cx="3520820" cy="49209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215">
                  <a:extLst>
                    <a:ext uri="{9D8B030D-6E8A-4147-A177-3AD203B41FA5}">
                      <a16:colId xmlns:a16="http://schemas.microsoft.com/office/drawing/2014/main" val="2275260724"/>
                    </a:ext>
                  </a:extLst>
                </a:gridCol>
                <a:gridCol w="2344888">
                  <a:extLst>
                    <a:ext uri="{9D8B030D-6E8A-4147-A177-3AD203B41FA5}">
                      <a16:colId xmlns:a16="http://schemas.microsoft.com/office/drawing/2014/main" val="890952819"/>
                    </a:ext>
                  </a:extLst>
                </a:gridCol>
                <a:gridCol w="617717">
                  <a:extLst>
                    <a:ext uri="{9D8B030D-6E8A-4147-A177-3AD203B41FA5}">
                      <a16:colId xmlns:a16="http://schemas.microsoft.com/office/drawing/2014/main" val="3755994369"/>
                    </a:ext>
                  </a:extLst>
                </a:gridCol>
              </a:tblGrid>
              <a:tr h="49714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1602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817561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20047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41567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513976"/>
                  </a:ext>
                </a:extLst>
              </a:tr>
              <a:tr h="5079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9746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02151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456003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015242"/>
                  </a:ext>
                </a:extLst>
              </a:tr>
              <a:tr h="48916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814766"/>
                  </a:ext>
                </a:extLst>
              </a:tr>
            </a:tbl>
          </a:graphicData>
        </a:graphic>
      </p:graphicFrame>
      <p:grpSp>
        <p:nvGrpSpPr>
          <p:cNvPr id="16" name="Grupo 15">
            <a:extLst>
              <a:ext uri="{FF2B5EF4-FFF2-40B4-BE49-F238E27FC236}">
                <a16:creationId xmlns:a16="http://schemas.microsoft.com/office/drawing/2014/main" id="{71FF7852-38BF-BC73-CD2E-8FBAC318A28B}"/>
              </a:ext>
            </a:extLst>
          </p:cNvPr>
          <p:cNvGrpSpPr/>
          <p:nvPr/>
        </p:nvGrpSpPr>
        <p:grpSpPr>
          <a:xfrm>
            <a:off x="499768" y="1632048"/>
            <a:ext cx="427052" cy="4784197"/>
            <a:chOff x="555620" y="418169"/>
            <a:chExt cx="370986" cy="4827785"/>
          </a:xfrm>
        </p:grpSpPr>
        <p:pic>
          <p:nvPicPr>
            <p:cNvPr id="17" name="84 Imagen">
              <a:extLst>
                <a:ext uri="{FF2B5EF4-FFF2-40B4-BE49-F238E27FC236}">
                  <a16:creationId xmlns:a16="http://schemas.microsoft.com/office/drawing/2014/main" id="{DF4BA5F6-ADBA-D0FF-D10B-B0EABAF5C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9445" y="1903399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82 Imagen">
              <a:extLst>
                <a:ext uri="{FF2B5EF4-FFF2-40B4-BE49-F238E27FC236}">
                  <a16:creationId xmlns:a16="http://schemas.microsoft.com/office/drawing/2014/main" id="{91F02DEB-C2AF-4972-2F79-F48016F36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6606" y="2898063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87 Imagen">
              <a:extLst>
                <a:ext uri="{FF2B5EF4-FFF2-40B4-BE49-F238E27FC236}">
                  <a16:creationId xmlns:a16="http://schemas.microsoft.com/office/drawing/2014/main" id="{93BD5750-082B-6A09-D9C9-1B082F6C4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6160" y="418169"/>
              <a:ext cx="36285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85 Imagen">
              <a:extLst>
                <a:ext uri="{FF2B5EF4-FFF2-40B4-BE49-F238E27FC236}">
                  <a16:creationId xmlns:a16="http://schemas.microsoft.com/office/drawing/2014/main" id="{10AD9586-441A-55F3-C17F-2D5D9F5D2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55620" y="915808"/>
              <a:ext cx="363286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86 Imagen">
              <a:extLst>
                <a:ext uri="{FF2B5EF4-FFF2-40B4-BE49-F238E27FC236}">
                  <a16:creationId xmlns:a16="http://schemas.microsoft.com/office/drawing/2014/main" id="{201B855A-777F-7C97-979C-D5A593856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60448" y="2392734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91 Imagen">
              <a:extLst>
                <a:ext uri="{FF2B5EF4-FFF2-40B4-BE49-F238E27FC236}">
                  <a16:creationId xmlns:a16="http://schemas.microsoft.com/office/drawing/2014/main" id="{B7A6A4C3-7FE8-1FAE-B91D-2B9D4DCE4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6065" y="3892729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90 Imagen">
              <a:extLst>
                <a:ext uri="{FF2B5EF4-FFF2-40B4-BE49-F238E27FC236}">
                  <a16:creationId xmlns:a16="http://schemas.microsoft.com/office/drawing/2014/main" id="{A739E8A1-7251-F9FE-41EC-9A697680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66065" y="4885954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83 Imagen">
              <a:extLst>
                <a:ext uri="{FF2B5EF4-FFF2-40B4-BE49-F238E27FC236}">
                  <a16:creationId xmlns:a16="http://schemas.microsoft.com/office/drawing/2014/main" id="{5289BD88-AEB9-4A7F-37D3-1F3B7A26B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66065" y="3411052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89 Imagen">
              <a:extLst>
                <a:ext uri="{FF2B5EF4-FFF2-40B4-BE49-F238E27FC236}">
                  <a16:creationId xmlns:a16="http://schemas.microsoft.com/office/drawing/2014/main" id="{75CC924B-5232-9746-4A82-E0F511CFA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9446" y="4390133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112 Imagen">
              <a:extLst>
                <a:ext uri="{FF2B5EF4-FFF2-40B4-BE49-F238E27FC236}">
                  <a16:creationId xmlns:a16="http://schemas.microsoft.com/office/drawing/2014/main" id="{DB7A3969-C53D-9881-C7AD-D0DE0CE4F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0448" y="1390380"/>
              <a:ext cx="365078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adroTexto 51"/>
          <p:cNvSpPr txBox="1"/>
          <p:nvPr/>
        </p:nvSpPr>
        <p:spPr>
          <a:xfrm>
            <a:off x="648982" y="6500987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/>
              <a:t>Fecha de corte de la información: 13/10/2022</a:t>
            </a:r>
          </a:p>
          <a:p>
            <a:endParaRPr lang="es-MX" sz="9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698228" y="329868"/>
            <a:ext cx="3217172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101600" y="191950"/>
            <a:ext cx="755650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32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C1BE349B-7F0F-4EE8-F4DA-0794753CF2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95757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34 Marcador de texto"/>
          <p:cNvSpPr txBox="1">
            <a:spLocks/>
          </p:cNvSpPr>
          <p:nvPr/>
        </p:nvSpPr>
        <p:spPr>
          <a:xfrm>
            <a:off x="648982" y="824653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Histórico al 3</a:t>
            </a:r>
            <a:r>
              <a:rPr lang="es-MX" sz="2400" dirty="0" err="1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a 13">
            <a:extLst>
              <a:ext uri="{FF2B5EF4-FFF2-40B4-BE49-F238E27FC236}">
                <a16:creationId xmlns:a16="http://schemas.microsoft.com/office/drawing/2014/main" id="{7D512AE8-C2B9-99B3-EA3B-5222F5ED0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63996"/>
              </p:ext>
            </p:extLst>
          </p:nvPr>
        </p:nvGraphicFramePr>
        <p:xfrm>
          <a:off x="648982" y="1634909"/>
          <a:ext cx="7772399" cy="48028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4114">
                  <a:extLst>
                    <a:ext uri="{9D8B030D-6E8A-4147-A177-3AD203B41FA5}">
                      <a16:colId xmlns:a16="http://schemas.microsoft.com/office/drawing/2014/main" val="2275260724"/>
                    </a:ext>
                  </a:extLst>
                </a:gridCol>
                <a:gridCol w="3041780">
                  <a:extLst>
                    <a:ext uri="{9D8B030D-6E8A-4147-A177-3AD203B41FA5}">
                      <a16:colId xmlns:a16="http://schemas.microsoft.com/office/drawing/2014/main" val="890952819"/>
                    </a:ext>
                  </a:extLst>
                </a:gridCol>
                <a:gridCol w="801301">
                  <a:extLst>
                    <a:ext uri="{9D8B030D-6E8A-4147-A177-3AD203B41FA5}">
                      <a16:colId xmlns:a16="http://schemas.microsoft.com/office/drawing/2014/main" val="3755994369"/>
                    </a:ext>
                  </a:extLst>
                </a:gridCol>
                <a:gridCol w="801301">
                  <a:extLst>
                    <a:ext uri="{9D8B030D-6E8A-4147-A177-3AD203B41FA5}">
                      <a16:colId xmlns:a16="http://schemas.microsoft.com/office/drawing/2014/main" val="1419441299"/>
                    </a:ext>
                  </a:extLst>
                </a:gridCol>
                <a:gridCol w="801301">
                  <a:extLst>
                    <a:ext uri="{9D8B030D-6E8A-4147-A177-3AD203B41FA5}">
                      <a16:colId xmlns:a16="http://schemas.microsoft.com/office/drawing/2014/main" val="1255955610"/>
                    </a:ext>
                  </a:extLst>
                </a:gridCol>
                <a:gridCol w="801301">
                  <a:extLst>
                    <a:ext uri="{9D8B030D-6E8A-4147-A177-3AD203B41FA5}">
                      <a16:colId xmlns:a16="http://schemas.microsoft.com/office/drawing/2014/main" val="1168389780"/>
                    </a:ext>
                  </a:extLst>
                </a:gridCol>
                <a:gridCol w="801301">
                  <a:extLst>
                    <a:ext uri="{9D8B030D-6E8A-4147-A177-3AD203B41FA5}">
                      <a16:colId xmlns:a16="http://schemas.microsoft.com/office/drawing/2014/main" val="863254920"/>
                    </a:ext>
                  </a:extLst>
                </a:gridCol>
              </a:tblGrid>
              <a:tr h="400649">
                <a:tc gridSpan="2"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CONCEPTO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1er</a:t>
                      </a:r>
                    </a:p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Trimestre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2do</a:t>
                      </a:r>
                    </a:p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Trimestre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3er</a:t>
                      </a:r>
                    </a:p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Trimestre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4to</a:t>
                      </a:r>
                    </a:p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Trimestre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Acumulado al Periodo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97017"/>
                  </a:ext>
                </a:extLst>
              </a:tr>
              <a:tr h="403929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827073"/>
                  </a:ext>
                </a:extLst>
              </a:tr>
              <a:tr h="403929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160242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817561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20047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41567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513976"/>
                  </a:ext>
                </a:extLst>
              </a:tr>
              <a:tr h="414814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974642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021512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456003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015242"/>
                  </a:ext>
                </a:extLst>
              </a:tr>
              <a:tr h="39744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814766"/>
                  </a:ext>
                </a:extLst>
              </a:tr>
            </a:tbl>
          </a:graphicData>
        </a:graphic>
      </p:graphicFrame>
      <p:grpSp>
        <p:nvGrpSpPr>
          <p:cNvPr id="5" name="Grupo 4">
            <a:extLst>
              <a:ext uri="{FF2B5EF4-FFF2-40B4-BE49-F238E27FC236}">
                <a16:creationId xmlns:a16="http://schemas.microsoft.com/office/drawing/2014/main" id="{204BB230-59A0-A2E9-FCBB-85DE80561324}"/>
              </a:ext>
            </a:extLst>
          </p:cNvPr>
          <p:cNvGrpSpPr/>
          <p:nvPr/>
        </p:nvGrpSpPr>
        <p:grpSpPr>
          <a:xfrm>
            <a:off x="798819" y="2467655"/>
            <a:ext cx="427052" cy="3948366"/>
            <a:chOff x="555620" y="403751"/>
            <a:chExt cx="370986" cy="3984335"/>
          </a:xfrm>
        </p:grpSpPr>
        <p:pic>
          <p:nvPicPr>
            <p:cNvPr id="7" name="84 Imagen">
              <a:extLst>
                <a:ext uri="{FF2B5EF4-FFF2-40B4-BE49-F238E27FC236}">
                  <a16:creationId xmlns:a16="http://schemas.microsoft.com/office/drawing/2014/main" id="{AA6E60BF-9522-E862-0DEA-51277E6FF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9445" y="1605431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82 Imagen">
              <a:extLst>
                <a:ext uri="{FF2B5EF4-FFF2-40B4-BE49-F238E27FC236}">
                  <a16:creationId xmlns:a16="http://schemas.microsoft.com/office/drawing/2014/main" id="{DE0E0BA9-40E9-49D2-ECBB-A9328455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6606" y="2417467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87 Imagen">
              <a:extLst>
                <a:ext uri="{FF2B5EF4-FFF2-40B4-BE49-F238E27FC236}">
                  <a16:creationId xmlns:a16="http://schemas.microsoft.com/office/drawing/2014/main" id="{D64E2536-B495-A6FB-5CEB-7F1B291CD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6160" y="403751"/>
              <a:ext cx="36285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85 Imagen">
              <a:extLst>
                <a:ext uri="{FF2B5EF4-FFF2-40B4-BE49-F238E27FC236}">
                  <a16:creationId xmlns:a16="http://schemas.microsoft.com/office/drawing/2014/main" id="{47EB602F-513A-4345-38F5-DC57847A7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5620" y="805261"/>
              <a:ext cx="363286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86 Imagen">
              <a:extLst>
                <a:ext uri="{FF2B5EF4-FFF2-40B4-BE49-F238E27FC236}">
                  <a16:creationId xmlns:a16="http://schemas.microsoft.com/office/drawing/2014/main" id="{F60E6AF7-4964-D536-39ED-D33AFCE0A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0448" y="2008256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91 Imagen">
              <a:extLst>
                <a:ext uri="{FF2B5EF4-FFF2-40B4-BE49-F238E27FC236}">
                  <a16:creationId xmlns:a16="http://schemas.microsoft.com/office/drawing/2014/main" id="{7E1F4599-7FCC-FC91-FDEA-3325CB97F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66065" y="3229508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90 Imagen">
              <a:extLst>
                <a:ext uri="{FF2B5EF4-FFF2-40B4-BE49-F238E27FC236}">
                  <a16:creationId xmlns:a16="http://schemas.microsoft.com/office/drawing/2014/main" id="{7EF7BC1A-F479-5486-0D3C-5545837D2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66065" y="4028086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83 Imagen">
              <a:extLst>
                <a:ext uri="{FF2B5EF4-FFF2-40B4-BE49-F238E27FC236}">
                  <a16:creationId xmlns:a16="http://schemas.microsoft.com/office/drawing/2014/main" id="{6404041A-E47A-CA1A-70FE-2F28C5327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66065" y="2827128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89 Imagen">
              <a:extLst>
                <a:ext uri="{FF2B5EF4-FFF2-40B4-BE49-F238E27FC236}">
                  <a16:creationId xmlns:a16="http://schemas.microsoft.com/office/drawing/2014/main" id="{E0DA4CA5-2BA4-149E-11C0-55B68A5F9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59446" y="3628390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112 Imagen">
              <a:extLst>
                <a:ext uri="{FF2B5EF4-FFF2-40B4-BE49-F238E27FC236}">
                  <a16:creationId xmlns:a16="http://schemas.microsoft.com/office/drawing/2014/main" id="{7D050FCF-7EAE-F754-7AEF-A21FD63F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0448" y="1205351"/>
              <a:ext cx="365078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278</Words>
  <Application>Microsoft Office PowerPoint</Application>
  <PresentationFormat>Presentación en pantalla (4:3)</PresentationFormat>
  <Paragraphs>114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Orientación de la Inversión Pública Autorizada</vt:lpstr>
      <vt:lpstr>Orientación de la Inversión Pública Autorizada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Saul Giovanni Portillo Salinas</cp:lastModifiedBy>
  <cp:revision>71</cp:revision>
  <dcterms:created xsi:type="dcterms:W3CDTF">2016-12-21T19:03:03Z</dcterms:created>
  <dcterms:modified xsi:type="dcterms:W3CDTF">2022-10-14T17:37:38Z</dcterms:modified>
</cp:coreProperties>
</file>